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9601200" cy="12801600" type="A3"/>
  <p:notesSz cx="6735763" cy="9799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30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1D48"/>
    <a:srgbClr val="009999"/>
    <a:srgbClr val="262263"/>
    <a:srgbClr val="FF9900"/>
    <a:srgbClr val="0099CC"/>
    <a:srgbClr val="66CCFF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4930" autoAdjust="0"/>
  </p:normalViewPr>
  <p:slideViewPr>
    <p:cSldViewPr snapToGrid="0">
      <p:cViewPr varScale="1">
        <p:scale>
          <a:sx n="54" d="100"/>
          <a:sy n="54" d="100"/>
        </p:scale>
        <p:origin x="660" y="18"/>
      </p:cViewPr>
      <p:guideLst>
        <p:guide orient="horz" pos="4032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BBA7AB-82FA-4C85-A1E1-7DE091645754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7250" y="1225550"/>
            <a:ext cx="2481263" cy="33067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716463"/>
            <a:ext cx="5389563" cy="38576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09100"/>
            <a:ext cx="2919413" cy="4905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4763" y="9309100"/>
            <a:ext cx="2919412" cy="4905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44211F-6B7E-4050-AC73-D2CCB0DAE7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069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cdc.europa.eu/sites/default/files/images/STI-visual-01.png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>
                <a:hlinkClick r:id="rId3"/>
              </a:rPr>
              <a:t>STI-visual-01.png (1080×1532) (europa.eu)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44211F-6B7E-4050-AC73-D2CCB0DAE71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1210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40523-FFB4-40B5-8626-1992EBE7D395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E0AA-B84A-45CD-8C4A-7ECCA47CD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107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40523-FFB4-40B5-8626-1992EBE7D395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E0AA-B84A-45CD-8C4A-7ECCA47CD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055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40523-FFB4-40B5-8626-1992EBE7D395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E0AA-B84A-45CD-8C4A-7ECCA47CD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970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40523-FFB4-40B5-8626-1992EBE7D395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E0AA-B84A-45CD-8C4A-7ECCA47CD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47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40523-FFB4-40B5-8626-1992EBE7D395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E0AA-B84A-45CD-8C4A-7ECCA47CD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257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40523-FFB4-40B5-8626-1992EBE7D395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E0AA-B84A-45CD-8C4A-7ECCA47CD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980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40523-FFB4-40B5-8626-1992EBE7D395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E0AA-B84A-45CD-8C4A-7ECCA47CD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339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40523-FFB4-40B5-8626-1992EBE7D395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E0AA-B84A-45CD-8C4A-7ECCA47CD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844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40523-FFB4-40B5-8626-1992EBE7D395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E0AA-B84A-45CD-8C4A-7ECCA47CD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804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40523-FFB4-40B5-8626-1992EBE7D395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E0AA-B84A-45CD-8C4A-7ECCA47CD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053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40523-FFB4-40B5-8626-1992EBE7D395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E0AA-B84A-45CD-8C4A-7ECCA47CD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15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40523-FFB4-40B5-8626-1992EBE7D395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5E0AA-B84A-45CD-8C4A-7ECCA47CD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362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png"/><Relationship Id="rId18" Type="http://schemas.openxmlformats.org/officeDocument/2006/relationships/image" Target="../media/image16.svg"/><Relationship Id="rId3" Type="http://schemas.openxmlformats.org/officeDocument/2006/relationships/image" Target="../media/image1.png"/><Relationship Id="rId21" Type="http://schemas.openxmlformats.org/officeDocument/2006/relationships/image" Target="../media/image19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svg"/><Relationship Id="rId20" Type="http://schemas.openxmlformats.org/officeDocument/2006/relationships/image" Target="../media/image18.sv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sv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866702" y="2222607"/>
            <a:ext cx="4118816" cy="95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r-FR" sz="2400" b="1" dirty="0">
                <a:solidFill>
                  <a:srgbClr val="E51D48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ro-RO" sz="2400" b="1" dirty="0">
                <a:solidFill>
                  <a:srgbClr val="E51D48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 sunt bolile cardiovasculare</a:t>
            </a:r>
            <a:r>
              <a:rPr lang="fr-FR" sz="2400" b="1" dirty="0">
                <a:solidFill>
                  <a:srgbClr val="E51D48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? </a:t>
            </a:r>
            <a:endParaRPr lang="en-US" sz="2400" dirty="0">
              <a:solidFill>
                <a:srgbClr val="E51D48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E51D48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6801" y="1422614"/>
            <a:ext cx="88908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2400" b="1" dirty="0">
                <a:solidFill>
                  <a:srgbClr val="009999"/>
                </a:solidFill>
              </a:rPr>
              <a:t>SĂ NE ASIGURĂM CĂ NE CUNOAȘTEM RISCURILE ȘI SĂ NE PROTEJĂM SĂNĂTATEA INIMILOR!</a:t>
            </a:r>
            <a:endParaRPr lang="en-US" sz="2400" b="1" dirty="0">
              <a:solidFill>
                <a:srgbClr val="009999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61178" y="2706331"/>
            <a:ext cx="67439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o-RO" sz="2000" b="1" dirty="0">
                <a:solidFill>
                  <a:srgbClr val="262263"/>
                </a:solidFill>
              </a:rPr>
              <a:t>Tulburări care afectează inima și vasele de sânge. Hipertensiunea arterială, cardiopatia ischemică, insuficiența cardiacă, accidentul vascular cerebral  sunt câteva dintre cele mai frecvente afecțiuni.</a:t>
            </a:r>
            <a:endParaRPr lang="en-US" sz="2000" b="1" dirty="0">
              <a:solidFill>
                <a:srgbClr val="262263"/>
              </a:solidFill>
            </a:endParaRPr>
          </a:p>
        </p:txBody>
      </p:sp>
      <p:cxnSp>
        <p:nvCxnSpPr>
          <p:cNvPr id="11" name="Straight Connector 10"/>
          <p:cNvCxnSpPr>
            <a:cxnSpLocks/>
          </p:cNvCxnSpPr>
          <p:nvPr/>
        </p:nvCxnSpPr>
        <p:spPr>
          <a:xfrm>
            <a:off x="744153" y="3998431"/>
            <a:ext cx="8245098" cy="0"/>
          </a:xfrm>
          <a:prstGeom prst="line">
            <a:avLst/>
          </a:prstGeom>
          <a:ln w="9525" cap="flat" cmpd="sng" algn="ctr">
            <a:solidFill>
              <a:srgbClr val="009999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95135" y="4005627"/>
            <a:ext cx="8543133" cy="47000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defRPr sz="2400" b="1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pPr algn="ctr"/>
            <a:r>
              <a:rPr lang="fr-FR" dirty="0">
                <a:solidFill>
                  <a:srgbClr val="E51D48"/>
                </a:solidFill>
              </a:rPr>
              <a:t>Care </a:t>
            </a:r>
            <a:r>
              <a:rPr lang="fr-FR" dirty="0" err="1">
                <a:solidFill>
                  <a:srgbClr val="E51D48"/>
                </a:solidFill>
              </a:rPr>
              <a:t>sunt</a:t>
            </a:r>
            <a:r>
              <a:rPr lang="fr-FR" dirty="0">
                <a:solidFill>
                  <a:srgbClr val="E51D48"/>
                </a:solidFill>
              </a:rPr>
              <a:t> </a:t>
            </a:r>
            <a:r>
              <a:rPr lang="fr-FR" dirty="0" err="1">
                <a:solidFill>
                  <a:srgbClr val="E51D48"/>
                </a:solidFill>
              </a:rPr>
              <a:t>factorii</a:t>
            </a:r>
            <a:r>
              <a:rPr lang="fr-FR" dirty="0">
                <a:solidFill>
                  <a:srgbClr val="E51D48"/>
                </a:solidFill>
              </a:rPr>
              <a:t> de </a:t>
            </a:r>
            <a:r>
              <a:rPr lang="fr-FR" dirty="0" err="1">
                <a:solidFill>
                  <a:srgbClr val="E51D48"/>
                </a:solidFill>
              </a:rPr>
              <a:t>risc</a:t>
            </a:r>
            <a:r>
              <a:rPr lang="fr-FR" dirty="0">
                <a:solidFill>
                  <a:srgbClr val="E51D48"/>
                </a:solidFill>
              </a:rPr>
              <a:t> </a:t>
            </a:r>
            <a:r>
              <a:rPr lang="fr-FR" dirty="0" err="1">
                <a:solidFill>
                  <a:srgbClr val="E51D48"/>
                </a:solidFill>
              </a:rPr>
              <a:t>pentru</a:t>
            </a:r>
            <a:r>
              <a:rPr lang="fr-FR" dirty="0">
                <a:solidFill>
                  <a:srgbClr val="E51D48"/>
                </a:solidFill>
              </a:rPr>
              <a:t> </a:t>
            </a:r>
            <a:r>
              <a:rPr lang="fr-FR" dirty="0" err="1">
                <a:solidFill>
                  <a:srgbClr val="E51D48"/>
                </a:solidFill>
              </a:rPr>
              <a:t>bolile</a:t>
            </a:r>
            <a:r>
              <a:rPr lang="fr-FR" dirty="0">
                <a:solidFill>
                  <a:srgbClr val="E51D48"/>
                </a:solidFill>
              </a:rPr>
              <a:t> de </a:t>
            </a:r>
            <a:r>
              <a:rPr lang="fr-FR" sz="2200" dirty="0" err="1">
                <a:solidFill>
                  <a:srgbClr val="E51D48"/>
                </a:solidFill>
              </a:rPr>
              <a:t>inimă</a:t>
            </a:r>
            <a:r>
              <a:rPr lang="fr-FR" dirty="0">
                <a:solidFill>
                  <a:srgbClr val="E51D48"/>
                </a:solidFill>
              </a:rPr>
              <a:t>?</a:t>
            </a:r>
            <a:endParaRPr lang="en-US" dirty="0">
              <a:solidFill>
                <a:srgbClr val="E51D48"/>
              </a:solidFill>
            </a:endParaRPr>
          </a:p>
        </p:txBody>
      </p: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830451" y="9233619"/>
            <a:ext cx="8245098" cy="0"/>
          </a:xfrm>
          <a:prstGeom prst="line">
            <a:avLst/>
          </a:prstGeom>
          <a:ln w="9525" cap="flat" cmpd="sng" algn="ctr">
            <a:solidFill>
              <a:schemeClr val="accent5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cxnSpLocks/>
          </p:cNvCxnSpPr>
          <p:nvPr/>
        </p:nvCxnSpPr>
        <p:spPr>
          <a:xfrm>
            <a:off x="4422855" y="7633380"/>
            <a:ext cx="4557" cy="1505115"/>
          </a:xfrm>
          <a:prstGeom prst="line">
            <a:avLst/>
          </a:prstGeom>
          <a:ln w="9525" cap="flat" cmpd="sng" algn="ctr">
            <a:solidFill>
              <a:srgbClr val="E51D48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95506" y="4370508"/>
            <a:ext cx="93200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25" algn="ctr">
              <a:buClr>
                <a:srgbClr val="E51D48"/>
              </a:buClr>
              <a:tabLst>
                <a:tab pos="112713" algn="l"/>
                <a:tab pos="227013" algn="l"/>
              </a:tabLst>
            </a:pPr>
            <a:r>
              <a:rPr lang="ro-RO" sz="2000" dirty="0"/>
              <a:t>Sunt mulți factori de risc asociați cu bolile cardiovasculare. Pe lângă factorii de risc nemodificabili, cum ar fi istoricul familial, alți factori de risc se pot modifica!</a:t>
            </a:r>
            <a:endParaRPr lang="en-US" sz="2000" dirty="0"/>
          </a:p>
        </p:txBody>
      </p:sp>
      <p:cxnSp>
        <p:nvCxnSpPr>
          <p:cNvPr id="43" name="Straight Connector 42"/>
          <p:cNvCxnSpPr>
            <a:cxnSpLocks/>
          </p:cNvCxnSpPr>
          <p:nvPr/>
        </p:nvCxnSpPr>
        <p:spPr>
          <a:xfrm>
            <a:off x="686894" y="12464888"/>
            <a:ext cx="8245098" cy="0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E3F08A1A-7DC3-8F50-91FC-CE6DA3DC8410}"/>
              </a:ext>
            </a:extLst>
          </p:cNvPr>
          <p:cNvSpPr txBox="1"/>
          <p:nvPr/>
        </p:nvSpPr>
        <p:spPr>
          <a:xfrm>
            <a:off x="258074" y="65927"/>
            <a:ext cx="9183084" cy="1323439"/>
          </a:xfrm>
          <a:prstGeom prst="rect">
            <a:avLst/>
          </a:prstGeom>
          <a:solidFill>
            <a:srgbClr val="009999"/>
          </a:solidFill>
        </p:spPr>
        <p:txBody>
          <a:bodyPr wrap="square" rtlCol="0">
            <a:spAutoFit/>
          </a:bodyPr>
          <a:lstStyle/>
          <a:p>
            <a:r>
              <a:rPr lang="ro-RO" sz="1600" b="1" cap="all" dirty="0">
                <a:solidFill>
                  <a:schemeClr val="bg1"/>
                </a:solidFill>
              </a:rPr>
              <a:t>29 SEPTEMBRIE 2024 				ZIUA MONDIALĂ A INIMII</a:t>
            </a:r>
          </a:p>
          <a:p>
            <a:endParaRPr lang="en-US" sz="1600" b="1" cap="all" dirty="0">
              <a:solidFill>
                <a:schemeClr val="bg1"/>
              </a:solidFill>
            </a:endParaRPr>
          </a:p>
          <a:p>
            <a:endParaRPr lang="ro-RO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o-RO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Este nevoie de acțiune pentru a salva vieți! </a:t>
            </a:r>
          </a:p>
          <a:p>
            <a:r>
              <a:rPr lang="ro-RO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Folosește-ți inima pentru acțiune!</a:t>
            </a:r>
            <a:endParaRPr lang="en-US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8B78426-5F00-0F4B-D081-35B09F7B667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491" b="38383"/>
          <a:stretch/>
        </p:blipFill>
        <p:spPr>
          <a:xfrm>
            <a:off x="6294088" y="634117"/>
            <a:ext cx="1495870" cy="48056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F9F36E5-1238-F1FA-3408-B3C354DA847E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08" t="38000" r="21542" b="39840"/>
          <a:stretch/>
        </p:blipFill>
        <p:spPr>
          <a:xfrm>
            <a:off x="7719252" y="634117"/>
            <a:ext cx="1385271" cy="536186"/>
          </a:xfrm>
          <a:prstGeom prst="rect">
            <a:avLst/>
          </a:prstGeom>
        </p:spPr>
      </p:pic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57903171-1D58-289B-1802-CB9A5A2E42A1}"/>
              </a:ext>
            </a:extLst>
          </p:cNvPr>
          <p:cNvCxnSpPr/>
          <p:nvPr/>
        </p:nvCxnSpPr>
        <p:spPr>
          <a:xfrm>
            <a:off x="6255201" y="578607"/>
            <a:ext cx="0" cy="60746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 Box 2">
            <a:extLst>
              <a:ext uri="{FF2B5EF4-FFF2-40B4-BE49-F238E27FC236}">
                <a16:creationId xmlns:a16="http://schemas.microsoft.com/office/drawing/2014/main" id="{4BE53A06-8914-A466-37CE-D19E3BC510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6824990"/>
            <a:ext cx="4376658" cy="864558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b="1" dirty="0">
              <a:effectLst/>
              <a:ea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ro-RO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dirty="0">
              <a:effectLst/>
              <a:ea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ro-RO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dirty="0">
              <a:effectLst/>
              <a:ea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ro-RO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dirty="0">
              <a:effectLst/>
              <a:ea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ro-RO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dirty="0">
              <a:effectLst/>
              <a:ea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ro-RO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dirty="0">
              <a:effectLst/>
              <a:ea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ro-RO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dirty="0">
              <a:effectLst/>
              <a:ea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ro-RO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dirty="0">
              <a:effectLst/>
              <a:ea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ro-RO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dirty="0">
              <a:effectLst/>
              <a:ea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ro-RO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dirty="0">
              <a:effectLst/>
              <a:ea typeface="Times New Roman" panose="02020603050405020304" pitchFamily="18" charset="0"/>
            </a:endParaRPr>
          </a:p>
          <a:p>
            <a:pPr algn="ctr"/>
            <a:r>
              <a:rPr lang="ro-RO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dirty="0">
              <a:effectLst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ro-RO" dirty="0">
                <a:effectLst/>
                <a:ea typeface="Times New Roman" panose="02020603050405020304" pitchFamily="18" charset="0"/>
              </a:rPr>
              <a:t> </a:t>
            </a:r>
            <a:endParaRPr lang="en-US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C1F10227-11D2-CD2F-D446-EEBEFF274B49}"/>
              </a:ext>
            </a:extLst>
          </p:cNvPr>
          <p:cNvSpPr txBox="1"/>
          <p:nvPr/>
        </p:nvSpPr>
        <p:spPr>
          <a:xfrm>
            <a:off x="-112528" y="12431386"/>
            <a:ext cx="10092177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100" dirty="0" err="1">
                <a:effectLst/>
                <a:ea typeface="Times New Roman" panose="02020603050405020304" pitchFamily="18" charset="0"/>
              </a:rPr>
              <a:t>Material</a:t>
            </a:r>
            <a:r>
              <a:rPr lang="fr-FR" sz="1100" dirty="0">
                <a:effectLst/>
                <a:ea typeface="Times New Roman" panose="02020603050405020304" pitchFamily="18" charset="0"/>
              </a:rPr>
              <a:t> </a:t>
            </a:r>
            <a:r>
              <a:rPr lang="fr-FR" sz="1100" dirty="0" err="1">
                <a:effectLst/>
                <a:ea typeface="Times New Roman" panose="02020603050405020304" pitchFamily="18" charset="0"/>
              </a:rPr>
              <a:t>realizat</a:t>
            </a:r>
            <a:r>
              <a:rPr lang="fr-FR" sz="1100" dirty="0">
                <a:effectLst/>
                <a:ea typeface="Times New Roman" panose="02020603050405020304" pitchFamily="18" charset="0"/>
              </a:rPr>
              <a:t> </a:t>
            </a:r>
            <a:r>
              <a:rPr lang="fr-FR" sz="1100" dirty="0" err="1">
                <a:effectLst/>
                <a:ea typeface="Times New Roman" panose="02020603050405020304" pitchFamily="18" charset="0"/>
              </a:rPr>
              <a:t>în</a:t>
            </a:r>
            <a:r>
              <a:rPr lang="fr-FR" sz="1100" dirty="0">
                <a:effectLst/>
                <a:ea typeface="Times New Roman" panose="02020603050405020304" pitchFamily="18" charset="0"/>
              </a:rPr>
              <a:t> </a:t>
            </a:r>
            <a:r>
              <a:rPr lang="fr-FR" sz="1100" dirty="0" err="1">
                <a:effectLst/>
                <a:ea typeface="Times New Roman" panose="02020603050405020304" pitchFamily="18" charset="0"/>
              </a:rPr>
              <a:t>cadrul</a:t>
            </a:r>
            <a:r>
              <a:rPr lang="fr-FR" sz="1100" dirty="0">
                <a:effectLst/>
                <a:ea typeface="Times New Roman" panose="02020603050405020304" pitchFamily="18" charset="0"/>
              </a:rPr>
              <a:t> </a:t>
            </a:r>
            <a:r>
              <a:rPr lang="fr-FR" sz="1100" dirty="0" err="1">
                <a:effectLst/>
                <a:ea typeface="Times New Roman" panose="02020603050405020304" pitchFamily="18" charset="0"/>
              </a:rPr>
              <a:t>subprogramului</a:t>
            </a:r>
            <a:r>
              <a:rPr lang="fr-FR" sz="1100" dirty="0">
                <a:effectLst/>
                <a:ea typeface="Times New Roman" panose="02020603050405020304" pitchFamily="18" charset="0"/>
              </a:rPr>
              <a:t> de </a:t>
            </a:r>
            <a:r>
              <a:rPr lang="fr-FR" sz="1100" dirty="0" err="1">
                <a:effectLst/>
                <a:ea typeface="Times New Roman" panose="02020603050405020304" pitchFamily="18" charset="0"/>
              </a:rPr>
              <a:t>evaluare</a:t>
            </a:r>
            <a:r>
              <a:rPr lang="fr-FR" sz="1100" dirty="0">
                <a:effectLst/>
                <a:ea typeface="Times New Roman" panose="02020603050405020304" pitchFamily="18" charset="0"/>
              </a:rPr>
              <a:t> </a:t>
            </a:r>
            <a:r>
              <a:rPr lang="fr-FR" sz="1100" dirty="0" err="1">
                <a:effectLst/>
                <a:ea typeface="Times New Roman" panose="02020603050405020304" pitchFamily="18" charset="0"/>
              </a:rPr>
              <a:t>şi</a:t>
            </a:r>
            <a:r>
              <a:rPr lang="fr-FR" sz="1100" dirty="0">
                <a:effectLst/>
                <a:ea typeface="Times New Roman" panose="02020603050405020304" pitchFamily="18" charset="0"/>
              </a:rPr>
              <a:t> </a:t>
            </a:r>
            <a:r>
              <a:rPr lang="fr-FR" sz="1100" dirty="0" err="1">
                <a:effectLst/>
                <a:ea typeface="Times New Roman" panose="02020603050405020304" pitchFamily="18" charset="0"/>
              </a:rPr>
              <a:t>promovare</a:t>
            </a:r>
            <a:r>
              <a:rPr lang="fr-FR" sz="1100" dirty="0">
                <a:effectLst/>
                <a:ea typeface="Times New Roman" panose="02020603050405020304" pitchFamily="18" charset="0"/>
              </a:rPr>
              <a:t> a </a:t>
            </a:r>
            <a:r>
              <a:rPr lang="fr-FR" sz="1100" dirty="0" err="1">
                <a:effectLst/>
                <a:ea typeface="Times New Roman" panose="02020603050405020304" pitchFamily="18" charset="0"/>
              </a:rPr>
              <a:t>sănătăţii</a:t>
            </a:r>
            <a:r>
              <a:rPr lang="fr-FR" sz="1100" dirty="0">
                <a:effectLst/>
                <a:ea typeface="Times New Roman" panose="02020603050405020304" pitchFamily="18" charset="0"/>
              </a:rPr>
              <a:t> </a:t>
            </a:r>
            <a:r>
              <a:rPr lang="fr-FR" sz="1100" dirty="0" err="1">
                <a:effectLst/>
                <a:ea typeface="Times New Roman" panose="02020603050405020304" pitchFamily="18" charset="0"/>
              </a:rPr>
              <a:t>şi</a:t>
            </a:r>
            <a:r>
              <a:rPr lang="fr-FR" sz="1100" dirty="0">
                <a:effectLst/>
                <a:ea typeface="Times New Roman" panose="02020603050405020304" pitchFamily="18" charset="0"/>
              </a:rPr>
              <a:t> </a:t>
            </a:r>
            <a:r>
              <a:rPr lang="fr-FR" sz="1100" dirty="0" err="1">
                <a:effectLst/>
                <a:ea typeface="Times New Roman" panose="02020603050405020304" pitchFamily="18" charset="0"/>
              </a:rPr>
              <a:t>educaţie</a:t>
            </a:r>
            <a:r>
              <a:rPr lang="fr-FR" sz="1100" dirty="0">
                <a:effectLst/>
                <a:ea typeface="Times New Roman" panose="02020603050405020304" pitchFamily="18" charset="0"/>
              </a:rPr>
              <a:t> </a:t>
            </a:r>
            <a:r>
              <a:rPr lang="fr-FR" sz="1100" dirty="0" err="1">
                <a:effectLst/>
                <a:ea typeface="Times New Roman" panose="02020603050405020304" pitchFamily="18" charset="0"/>
              </a:rPr>
              <a:t>pentru</a:t>
            </a:r>
            <a:r>
              <a:rPr lang="fr-FR" sz="1100" dirty="0">
                <a:effectLst/>
                <a:ea typeface="Times New Roman" panose="02020603050405020304" pitchFamily="18" charset="0"/>
              </a:rPr>
              <a:t> </a:t>
            </a:r>
            <a:r>
              <a:rPr lang="fr-FR" sz="1100" dirty="0" err="1">
                <a:effectLst/>
                <a:ea typeface="Times New Roman" panose="02020603050405020304" pitchFamily="18" charset="0"/>
              </a:rPr>
              <a:t>sănătate</a:t>
            </a:r>
            <a:r>
              <a:rPr lang="ro-RO" sz="1100" dirty="0">
                <a:effectLst/>
                <a:ea typeface="Times New Roman" panose="02020603050405020304" pitchFamily="18" charset="0"/>
              </a:rPr>
              <a:t> </a:t>
            </a:r>
            <a:r>
              <a:rPr lang="fr-FR" sz="1100" dirty="0">
                <a:effectLst/>
                <a:ea typeface="Times New Roman" panose="02020603050405020304" pitchFamily="18" charset="0"/>
              </a:rPr>
              <a:t>al </a:t>
            </a:r>
            <a:r>
              <a:rPr lang="fr-FR" sz="1100" dirty="0" err="1">
                <a:effectLst/>
                <a:ea typeface="Times New Roman" panose="02020603050405020304" pitchFamily="18" charset="0"/>
              </a:rPr>
              <a:t>Ministerului</a:t>
            </a:r>
            <a:r>
              <a:rPr lang="fr-FR" sz="1100" dirty="0">
                <a:effectLst/>
                <a:ea typeface="Times New Roman" panose="02020603050405020304" pitchFamily="18" charset="0"/>
              </a:rPr>
              <a:t> </a:t>
            </a:r>
            <a:r>
              <a:rPr lang="fr-FR" sz="1100" dirty="0" err="1">
                <a:effectLst/>
                <a:ea typeface="Times New Roman" panose="02020603050405020304" pitchFamily="18" charset="0"/>
              </a:rPr>
              <a:t>Sănătății</a:t>
            </a:r>
            <a:r>
              <a:rPr lang="fr-FR" sz="1100" dirty="0">
                <a:effectLst/>
                <a:ea typeface="Times New Roman" panose="02020603050405020304" pitchFamily="18" charset="0"/>
              </a:rPr>
              <a:t> -  </a:t>
            </a:r>
            <a:r>
              <a:rPr lang="fr-FR" sz="1100" dirty="0" err="1">
                <a:effectLst/>
                <a:ea typeface="Times New Roman" panose="02020603050405020304" pitchFamily="18" charset="0"/>
              </a:rPr>
              <a:t>pentru</a:t>
            </a:r>
            <a:r>
              <a:rPr lang="fr-FR" sz="1100" dirty="0">
                <a:effectLst/>
                <a:ea typeface="Times New Roman" panose="02020603050405020304" pitchFamily="18" charset="0"/>
              </a:rPr>
              <a:t> </a:t>
            </a:r>
            <a:r>
              <a:rPr lang="fr-FR" sz="1100" dirty="0" err="1">
                <a:effectLst/>
                <a:ea typeface="Times New Roman" panose="02020603050405020304" pitchFamily="18" charset="0"/>
              </a:rPr>
              <a:t>distribuție</a:t>
            </a:r>
            <a:r>
              <a:rPr lang="fr-FR" sz="1100" dirty="0">
                <a:effectLst/>
                <a:ea typeface="Times New Roman" panose="02020603050405020304" pitchFamily="18" charset="0"/>
              </a:rPr>
              <a:t> </a:t>
            </a:r>
            <a:r>
              <a:rPr lang="fr-FR" sz="1100" dirty="0" err="1">
                <a:effectLst/>
                <a:ea typeface="Times New Roman" panose="02020603050405020304" pitchFamily="18" charset="0"/>
              </a:rPr>
              <a:t>gratuită</a:t>
            </a:r>
            <a:endParaRPr lang="en-US" dirty="0">
              <a:effectLst/>
              <a:ea typeface="Times New Roman" panose="02020603050405020304" pitchFamily="18" charset="0"/>
            </a:endParaRPr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A1DEE271-ACB3-192C-93A5-BE36CFC09DC2}"/>
              </a:ext>
            </a:extLst>
          </p:cNvPr>
          <p:cNvCxnSpPr>
            <a:cxnSpLocks/>
          </p:cNvCxnSpPr>
          <p:nvPr/>
        </p:nvCxnSpPr>
        <p:spPr>
          <a:xfrm>
            <a:off x="727067" y="9846077"/>
            <a:ext cx="8245098" cy="0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1031" name="Graphic 1030" descr="Stethoscope with solid fill">
            <a:extLst>
              <a:ext uri="{FF2B5EF4-FFF2-40B4-BE49-F238E27FC236}">
                <a16:creationId xmlns:a16="http://schemas.microsoft.com/office/drawing/2014/main" id="{D69D45CA-EEDD-32A5-F506-717B916B369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33919" y="9307085"/>
            <a:ext cx="590196" cy="590196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3C4E8EFE-82E0-B299-003C-93E72E1F8F9B}"/>
              </a:ext>
            </a:extLst>
          </p:cNvPr>
          <p:cNvSpPr txBox="1"/>
          <p:nvPr/>
        </p:nvSpPr>
        <p:spPr>
          <a:xfrm>
            <a:off x="6713189" y="5198922"/>
            <a:ext cx="23745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E51D48"/>
              </a:buClr>
            </a:pPr>
            <a:r>
              <a:rPr lang="ro-RO" sz="2000" dirty="0">
                <a:solidFill>
                  <a:srgbClr val="E51D48"/>
                </a:solidFill>
              </a:rPr>
              <a:t>DIABETUL ZAHARAT</a:t>
            </a:r>
          </a:p>
          <a:p>
            <a:pPr algn="r"/>
            <a:endParaRPr lang="en-US" sz="2000" dirty="0">
              <a:solidFill>
                <a:srgbClr val="E51D48"/>
              </a:solidFill>
            </a:endParaRPr>
          </a:p>
        </p:txBody>
      </p:sp>
      <p:pic>
        <p:nvPicPr>
          <p:cNvPr id="18" name="Graphic 17" descr="Heart with pulse with solid fill">
            <a:extLst>
              <a:ext uri="{FF2B5EF4-FFF2-40B4-BE49-F238E27FC236}">
                <a16:creationId xmlns:a16="http://schemas.microsoft.com/office/drawing/2014/main" id="{6D166241-16B4-4D29-09E0-A3CE43395C2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-2766" y="1690269"/>
            <a:ext cx="2512859" cy="2512859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38AA8DCA-1298-B644-235C-F7F5DCB73524}"/>
              </a:ext>
            </a:extLst>
          </p:cNvPr>
          <p:cNvSpPr txBox="1"/>
          <p:nvPr/>
        </p:nvSpPr>
        <p:spPr>
          <a:xfrm>
            <a:off x="976892" y="9315481"/>
            <a:ext cx="54678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2000" b="1" dirty="0">
                <a:solidFill>
                  <a:srgbClr val="009999"/>
                </a:solidFill>
              </a:rPr>
              <a:t>C</a:t>
            </a:r>
            <a:r>
              <a:rPr lang="fr-FR" sz="2000" b="1" dirty="0">
                <a:solidFill>
                  <a:srgbClr val="009999"/>
                </a:solidFill>
              </a:rPr>
              <a:t>um </a:t>
            </a:r>
            <a:r>
              <a:rPr lang="ro-RO" sz="2000" b="1" dirty="0">
                <a:solidFill>
                  <a:srgbClr val="009999"/>
                </a:solidFill>
              </a:rPr>
              <a:t>se pot preveni bolile cardiovasculare</a:t>
            </a:r>
            <a:r>
              <a:rPr lang="fr-FR" sz="2000" b="1" dirty="0">
                <a:solidFill>
                  <a:srgbClr val="009999"/>
                </a:solidFill>
              </a:rPr>
              <a:t>? </a:t>
            </a:r>
            <a:endParaRPr lang="en-US" sz="2000" b="1" dirty="0">
              <a:solidFill>
                <a:srgbClr val="009999"/>
              </a:solidFill>
            </a:endParaRPr>
          </a:p>
          <a:p>
            <a:pPr algn="ctr"/>
            <a:endParaRPr lang="en-US" sz="2000" b="1" dirty="0">
              <a:solidFill>
                <a:srgbClr val="009999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7489D7D-6B57-5657-695B-86412CD90F77}"/>
              </a:ext>
            </a:extLst>
          </p:cNvPr>
          <p:cNvSpPr txBox="1"/>
          <p:nvPr/>
        </p:nvSpPr>
        <p:spPr>
          <a:xfrm>
            <a:off x="1113967" y="7946076"/>
            <a:ext cx="32042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E51D48"/>
              </a:buClr>
            </a:pPr>
            <a:r>
              <a:rPr lang="ro-RO" sz="2000" dirty="0">
                <a:solidFill>
                  <a:srgbClr val="E51D48"/>
                </a:solidFill>
              </a:rPr>
              <a:t>INACTIVITATEA</a:t>
            </a:r>
            <a:r>
              <a:rPr lang="ro-RO" sz="2000" dirty="0"/>
              <a:t> </a:t>
            </a:r>
            <a:r>
              <a:rPr lang="ro-RO" sz="2000" dirty="0">
                <a:solidFill>
                  <a:srgbClr val="E51D48"/>
                </a:solidFill>
              </a:rPr>
              <a:t>FIZICĂ</a:t>
            </a:r>
            <a:endParaRPr lang="en-US" sz="2000" dirty="0">
              <a:solidFill>
                <a:srgbClr val="E51D48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46A17D7-89C3-D601-9918-7B9891D32E45}"/>
              </a:ext>
            </a:extLst>
          </p:cNvPr>
          <p:cNvSpPr txBox="1"/>
          <p:nvPr/>
        </p:nvSpPr>
        <p:spPr>
          <a:xfrm>
            <a:off x="2326707" y="8807623"/>
            <a:ext cx="32042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buClr>
                <a:srgbClr val="E51D48"/>
              </a:buClr>
              <a:defRPr sz="2000">
                <a:solidFill>
                  <a:srgbClr val="E51D48"/>
                </a:solidFill>
              </a:defRPr>
            </a:lvl1pPr>
          </a:lstStyle>
          <a:p>
            <a:r>
              <a:rPr lang="ro-RO" dirty="0"/>
              <a:t>DISLIPIDEMIILE</a:t>
            </a:r>
            <a:endParaRPr lang="en-US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98802C7-4C2E-5044-FCCB-F5C118CF5FCD}"/>
              </a:ext>
            </a:extLst>
          </p:cNvPr>
          <p:cNvSpPr txBox="1"/>
          <p:nvPr/>
        </p:nvSpPr>
        <p:spPr>
          <a:xfrm>
            <a:off x="1023565" y="5302369"/>
            <a:ext cx="32042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E51D48"/>
              </a:buClr>
            </a:pPr>
            <a:r>
              <a:rPr lang="ro-RO" sz="2000" dirty="0">
                <a:solidFill>
                  <a:srgbClr val="E51D48"/>
                </a:solidFill>
              </a:rPr>
              <a:t>CONSUM DE TUTUN</a:t>
            </a:r>
            <a:endParaRPr lang="en-US" sz="2000" dirty="0">
              <a:solidFill>
                <a:srgbClr val="E51D48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17C7F7B-F658-1C36-EFB4-F75757772A16}"/>
              </a:ext>
            </a:extLst>
          </p:cNvPr>
          <p:cNvSpPr txBox="1"/>
          <p:nvPr/>
        </p:nvSpPr>
        <p:spPr>
          <a:xfrm>
            <a:off x="996050" y="6596883"/>
            <a:ext cx="46988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buClr>
                <a:srgbClr val="E51D48"/>
              </a:buClr>
              <a:defRPr sz="2000">
                <a:solidFill>
                  <a:srgbClr val="E51D48"/>
                </a:solidFill>
              </a:defRPr>
            </a:lvl1pPr>
          </a:lstStyle>
          <a:p>
            <a:r>
              <a:rPr lang="ro-RO" dirty="0"/>
              <a:t>ALIMENTAȚIA </a:t>
            </a:r>
          </a:p>
          <a:p>
            <a:r>
              <a:rPr lang="ro-RO" dirty="0"/>
              <a:t>NECORESPUNZĂTOARE </a:t>
            </a:r>
            <a:endParaRPr lang="en-US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AC025EE-21A7-B29A-D30E-82355CE448D7}"/>
              </a:ext>
            </a:extLst>
          </p:cNvPr>
          <p:cNvSpPr txBox="1"/>
          <p:nvPr/>
        </p:nvSpPr>
        <p:spPr>
          <a:xfrm>
            <a:off x="5267628" y="6910991"/>
            <a:ext cx="44336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E51D48"/>
              </a:buClr>
            </a:pPr>
            <a:r>
              <a:rPr lang="ro-RO" sz="2000" dirty="0"/>
              <a:t>să sufere un accident vascular cerebral sau infarct miocardic în comparație cu persoanele fără diabet!</a:t>
            </a:r>
            <a:endParaRPr lang="en-US" sz="200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AA4AE4C-B7B4-8E44-0B18-905E881E72A1}"/>
              </a:ext>
            </a:extLst>
          </p:cNvPr>
          <p:cNvSpPr txBox="1"/>
          <p:nvPr/>
        </p:nvSpPr>
        <p:spPr>
          <a:xfrm>
            <a:off x="4890454" y="7935077"/>
            <a:ext cx="45972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E51D48"/>
              </a:buClr>
            </a:pPr>
            <a:r>
              <a:rPr lang="ro-RO" sz="2000" dirty="0"/>
              <a:t>Diabetul zaharat poate duce la deterioarea vaselor de sânge și a nervilor.</a:t>
            </a:r>
            <a:endParaRPr lang="en-US" sz="2000" dirty="0"/>
          </a:p>
        </p:txBody>
      </p:sp>
      <p:pic>
        <p:nvPicPr>
          <p:cNvPr id="35" name="Graphic 34" descr="Heart with solid fill">
            <a:extLst>
              <a:ext uri="{FF2B5EF4-FFF2-40B4-BE49-F238E27FC236}">
                <a16:creationId xmlns:a16="http://schemas.microsoft.com/office/drawing/2014/main" id="{88B9F702-330A-B452-F4E9-B67181E3877F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636046" y="6046645"/>
            <a:ext cx="914400" cy="914400"/>
          </a:xfrm>
          <a:prstGeom prst="rect">
            <a:avLst/>
          </a:prstGeom>
        </p:spPr>
      </p:pic>
      <p:pic>
        <p:nvPicPr>
          <p:cNvPr id="37" name="Graphic 36" descr="Brain with solid fill">
            <a:extLst>
              <a:ext uri="{FF2B5EF4-FFF2-40B4-BE49-F238E27FC236}">
                <a16:creationId xmlns:a16="http://schemas.microsoft.com/office/drawing/2014/main" id="{B946C6C0-1120-9A48-F97D-629F11401043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7763379" y="6033424"/>
            <a:ext cx="914400" cy="914400"/>
          </a:xfrm>
          <a:prstGeom prst="rect">
            <a:avLst/>
          </a:prstGeom>
        </p:spPr>
      </p:pic>
      <p:pic>
        <p:nvPicPr>
          <p:cNvPr id="39" name="Graphic 38" descr="A lightbulb">
            <a:extLst>
              <a:ext uri="{FF2B5EF4-FFF2-40B4-BE49-F238E27FC236}">
                <a16:creationId xmlns:a16="http://schemas.microsoft.com/office/drawing/2014/main" id="{32FE59A0-7A0D-55AB-20E4-221C2D795E6A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3111935" y="4546559"/>
            <a:ext cx="3073447" cy="3073447"/>
          </a:xfrm>
          <a:prstGeom prst="rect">
            <a:avLst/>
          </a:prstGeom>
        </p:spPr>
      </p:pic>
      <p:pic>
        <p:nvPicPr>
          <p:cNvPr id="40" name="Graphic 39" descr="Heart with solid fill">
            <a:extLst>
              <a:ext uri="{FF2B5EF4-FFF2-40B4-BE49-F238E27FC236}">
                <a16:creationId xmlns:a16="http://schemas.microsoft.com/office/drawing/2014/main" id="{4448F585-E1D2-5FDB-E754-14109DAD8021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2342238" y="-15305"/>
            <a:ext cx="914400" cy="914400"/>
          </a:xfrm>
          <a:prstGeom prst="rect">
            <a:avLst/>
          </a:prstGeom>
        </p:spPr>
      </p:pic>
      <p:sp>
        <p:nvSpPr>
          <p:cNvPr id="44" name="TextBox 43">
            <a:extLst>
              <a:ext uri="{FF2B5EF4-FFF2-40B4-BE49-F238E27FC236}">
                <a16:creationId xmlns:a16="http://schemas.microsoft.com/office/drawing/2014/main" id="{621C2F7E-E2D8-DA26-8C9F-75A4220933DE}"/>
              </a:ext>
            </a:extLst>
          </p:cNvPr>
          <p:cNvSpPr txBox="1"/>
          <p:nvPr/>
        </p:nvSpPr>
        <p:spPr>
          <a:xfrm>
            <a:off x="6009925" y="5790433"/>
            <a:ext cx="353927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Clr>
                <a:srgbClr val="E51D48"/>
              </a:buClr>
            </a:pPr>
            <a:r>
              <a:rPr lang="ro-RO" sz="2000" dirty="0"/>
              <a:t>Adulții cu diabet zaharat au un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8C6FC43B-355D-F97A-6E01-1262EBD2E088}"/>
              </a:ext>
            </a:extLst>
          </p:cNvPr>
          <p:cNvSpPr txBox="1"/>
          <p:nvPr/>
        </p:nvSpPr>
        <p:spPr>
          <a:xfrm>
            <a:off x="5568331" y="6298264"/>
            <a:ext cx="245022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Clr>
                <a:srgbClr val="E51D48"/>
              </a:buClr>
            </a:pPr>
            <a:r>
              <a:rPr lang="ro-RO" sz="2000" b="1" dirty="0">
                <a:solidFill>
                  <a:srgbClr val="E51D48"/>
                </a:solidFill>
              </a:rPr>
              <a:t>risc de 2X mai mare</a:t>
            </a:r>
          </a:p>
        </p:txBody>
      </p:sp>
      <p:pic>
        <p:nvPicPr>
          <p:cNvPr id="56" name="Graphic 55" descr="Hearts">
            <a:extLst>
              <a:ext uri="{FF2B5EF4-FFF2-40B4-BE49-F238E27FC236}">
                <a16:creationId xmlns:a16="http://schemas.microsoft.com/office/drawing/2014/main" id="{3A347794-8824-06ED-8348-1ED574139F83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5341082" y="8642963"/>
            <a:ext cx="4572000" cy="4572000"/>
          </a:xfrm>
          <a:prstGeom prst="rect">
            <a:avLst/>
          </a:prstGeom>
        </p:spPr>
      </p:pic>
      <p:pic>
        <p:nvPicPr>
          <p:cNvPr id="58" name="Graphic 57" descr="Exclamation mark with solid fill">
            <a:extLst>
              <a:ext uri="{FF2B5EF4-FFF2-40B4-BE49-F238E27FC236}">
                <a16:creationId xmlns:a16="http://schemas.microsoft.com/office/drawing/2014/main" id="{9FA5338D-177B-1010-7AEA-8558587EA63B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-217965" y="4186887"/>
            <a:ext cx="914400" cy="914400"/>
          </a:xfrm>
          <a:prstGeom prst="rect">
            <a:avLst/>
          </a:prstGeom>
        </p:spPr>
      </p:pic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D9462996-47D5-4077-7CA5-9B1FF13A3042}"/>
              </a:ext>
            </a:extLst>
          </p:cNvPr>
          <p:cNvCxnSpPr>
            <a:cxnSpLocks/>
          </p:cNvCxnSpPr>
          <p:nvPr/>
        </p:nvCxnSpPr>
        <p:spPr>
          <a:xfrm flipH="1">
            <a:off x="1076853" y="6348353"/>
            <a:ext cx="1384324" cy="0"/>
          </a:xfrm>
          <a:prstGeom prst="line">
            <a:avLst/>
          </a:prstGeom>
          <a:ln w="9525" cap="flat" cmpd="sng" algn="ctr">
            <a:solidFill>
              <a:srgbClr val="E51D48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026" name="Straight Connector 1025">
            <a:extLst>
              <a:ext uri="{FF2B5EF4-FFF2-40B4-BE49-F238E27FC236}">
                <a16:creationId xmlns:a16="http://schemas.microsoft.com/office/drawing/2014/main" id="{1FE993EB-1242-3868-E90F-D2B4EFE8A60F}"/>
              </a:ext>
            </a:extLst>
          </p:cNvPr>
          <p:cNvCxnSpPr>
            <a:cxnSpLocks/>
          </p:cNvCxnSpPr>
          <p:nvPr/>
        </p:nvCxnSpPr>
        <p:spPr>
          <a:xfrm flipH="1">
            <a:off x="1143329" y="7620006"/>
            <a:ext cx="1384324" cy="0"/>
          </a:xfrm>
          <a:prstGeom prst="line">
            <a:avLst/>
          </a:prstGeom>
          <a:ln w="9525" cap="flat" cmpd="sng" algn="ctr">
            <a:solidFill>
              <a:srgbClr val="E51D48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028" name="Oval 1027">
            <a:extLst>
              <a:ext uri="{FF2B5EF4-FFF2-40B4-BE49-F238E27FC236}">
                <a16:creationId xmlns:a16="http://schemas.microsoft.com/office/drawing/2014/main" id="{3BED7A1A-3ED1-C0EE-E9A3-56DDF0CC618D}"/>
              </a:ext>
            </a:extLst>
          </p:cNvPr>
          <p:cNvSpPr/>
          <p:nvPr/>
        </p:nvSpPr>
        <p:spPr>
          <a:xfrm>
            <a:off x="420653" y="5243605"/>
            <a:ext cx="567874" cy="494883"/>
          </a:xfrm>
          <a:prstGeom prst="ellipse">
            <a:avLst/>
          </a:prstGeom>
          <a:solidFill>
            <a:srgbClr val="E51D48"/>
          </a:solidFill>
          <a:ln>
            <a:solidFill>
              <a:srgbClr val="E51D4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2000" b="1" dirty="0"/>
              <a:t>1</a:t>
            </a:r>
            <a:endParaRPr lang="en-US" sz="2000" b="1" dirty="0"/>
          </a:p>
        </p:txBody>
      </p:sp>
      <p:sp>
        <p:nvSpPr>
          <p:cNvPr id="1029" name="Oval 1028">
            <a:extLst>
              <a:ext uri="{FF2B5EF4-FFF2-40B4-BE49-F238E27FC236}">
                <a16:creationId xmlns:a16="http://schemas.microsoft.com/office/drawing/2014/main" id="{29CB7035-B54C-5011-EB3C-B1BC250ACABA}"/>
              </a:ext>
            </a:extLst>
          </p:cNvPr>
          <p:cNvSpPr/>
          <p:nvPr/>
        </p:nvSpPr>
        <p:spPr>
          <a:xfrm>
            <a:off x="391919" y="7866514"/>
            <a:ext cx="567874" cy="575517"/>
          </a:xfrm>
          <a:prstGeom prst="ellipse">
            <a:avLst/>
          </a:prstGeom>
          <a:solidFill>
            <a:srgbClr val="E51D48"/>
          </a:solidFill>
          <a:ln>
            <a:solidFill>
              <a:srgbClr val="E51D4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2000" b="1" dirty="0"/>
              <a:t>3</a:t>
            </a:r>
            <a:endParaRPr lang="en-US" sz="2000" b="1" dirty="0"/>
          </a:p>
        </p:txBody>
      </p:sp>
      <p:sp>
        <p:nvSpPr>
          <p:cNvPr id="1030" name="Oval 1029">
            <a:extLst>
              <a:ext uri="{FF2B5EF4-FFF2-40B4-BE49-F238E27FC236}">
                <a16:creationId xmlns:a16="http://schemas.microsoft.com/office/drawing/2014/main" id="{8229989E-3868-7FEA-03E0-8DD3EF29B8EF}"/>
              </a:ext>
            </a:extLst>
          </p:cNvPr>
          <p:cNvSpPr/>
          <p:nvPr/>
        </p:nvSpPr>
        <p:spPr>
          <a:xfrm>
            <a:off x="362587" y="6568353"/>
            <a:ext cx="567874" cy="494883"/>
          </a:xfrm>
          <a:prstGeom prst="ellipse">
            <a:avLst/>
          </a:prstGeom>
          <a:solidFill>
            <a:srgbClr val="E51D48"/>
          </a:solidFill>
          <a:ln>
            <a:solidFill>
              <a:srgbClr val="E51D4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2000" b="1" dirty="0"/>
              <a:t>2</a:t>
            </a:r>
            <a:endParaRPr lang="en-US" sz="2000" b="1" dirty="0"/>
          </a:p>
        </p:txBody>
      </p:sp>
      <p:sp>
        <p:nvSpPr>
          <p:cNvPr id="1032" name="Oval 1031">
            <a:extLst>
              <a:ext uri="{FF2B5EF4-FFF2-40B4-BE49-F238E27FC236}">
                <a16:creationId xmlns:a16="http://schemas.microsoft.com/office/drawing/2014/main" id="{929A0BBC-4AA9-C1FC-DCAA-9739CDE31C13}"/>
              </a:ext>
            </a:extLst>
          </p:cNvPr>
          <p:cNvSpPr/>
          <p:nvPr/>
        </p:nvSpPr>
        <p:spPr>
          <a:xfrm>
            <a:off x="5931750" y="5213081"/>
            <a:ext cx="567874" cy="494883"/>
          </a:xfrm>
          <a:prstGeom prst="ellipse">
            <a:avLst/>
          </a:prstGeom>
          <a:solidFill>
            <a:srgbClr val="E51D48"/>
          </a:solidFill>
          <a:ln>
            <a:solidFill>
              <a:srgbClr val="E51D4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2000" b="1" dirty="0"/>
              <a:t>5</a:t>
            </a:r>
            <a:endParaRPr lang="en-US" sz="2000" b="1" dirty="0"/>
          </a:p>
        </p:txBody>
      </p:sp>
      <p:sp>
        <p:nvSpPr>
          <p:cNvPr id="1034" name="Oval 1033">
            <a:extLst>
              <a:ext uri="{FF2B5EF4-FFF2-40B4-BE49-F238E27FC236}">
                <a16:creationId xmlns:a16="http://schemas.microsoft.com/office/drawing/2014/main" id="{1A5C41FD-D1C2-0ED4-AD2A-301A0359E422}"/>
              </a:ext>
            </a:extLst>
          </p:cNvPr>
          <p:cNvSpPr/>
          <p:nvPr/>
        </p:nvSpPr>
        <p:spPr>
          <a:xfrm>
            <a:off x="1359086" y="8708552"/>
            <a:ext cx="567874" cy="494883"/>
          </a:xfrm>
          <a:prstGeom prst="ellipse">
            <a:avLst/>
          </a:prstGeom>
          <a:solidFill>
            <a:srgbClr val="E51D48"/>
          </a:solidFill>
          <a:ln>
            <a:solidFill>
              <a:srgbClr val="E51D4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2000" b="1" dirty="0"/>
              <a:t>4</a:t>
            </a:r>
            <a:endParaRPr lang="en-US" sz="2000" b="1" dirty="0"/>
          </a:p>
        </p:txBody>
      </p:sp>
      <p:cxnSp>
        <p:nvCxnSpPr>
          <p:cNvPr id="1035" name="Straight Connector 1034">
            <a:extLst>
              <a:ext uri="{FF2B5EF4-FFF2-40B4-BE49-F238E27FC236}">
                <a16:creationId xmlns:a16="http://schemas.microsoft.com/office/drawing/2014/main" id="{A6534CBC-7362-DC6A-7187-25E0BDE03B83}"/>
              </a:ext>
            </a:extLst>
          </p:cNvPr>
          <p:cNvCxnSpPr>
            <a:cxnSpLocks/>
          </p:cNvCxnSpPr>
          <p:nvPr/>
        </p:nvCxnSpPr>
        <p:spPr>
          <a:xfrm flipH="1">
            <a:off x="2419773" y="8551348"/>
            <a:ext cx="1384324" cy="0"/>
          </a:xfrm>
          <a:prstGeom prst="line">
            <a:avLst/>
          </a:prstGeom>
          <a:ln w="9525" cap="flat" cmpd="sng" algn="ctr">
            <a:solidFill>
              <a:srgbClr val="E51D48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038" name="Rectangle 1">
            <a:extLst>
              <a:ext uri="{FF2B5EF4-FFF2-40B4-BE49-F238E27FC236}">
                <a16:creationId xmlns:a16="http://schemas.microsoft.com/office/drawing/2014/main" id="{D667B8A6-7C96-5E17-78D0-D1C55BC7A8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6012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9" name="Rectangle 2">
            <a:extLst>
              <a:ext uri="{FF2B5EF4-FFF2-40B4-BE49-F238E27FC236}">
                <a16:creationId xmlns:a16="http://schemas.microsoft.com/office/drawing/2014/main" id="{3F74DC31-373A-D635-9568-FF84FD5845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96012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43" name="TextBox 1042">
            <a:extLst>
              <a:ext uri="{FF2B5EF4-FFF2-40B4-BE49-F238E27FC236}">
                <a16:creationId xmlns:a16="http://schemas.microsoft.com/office/drawing/2014/main" id="{6D750402-8A07-EBEE-4453-7F19008003DD}"/>
              </a:ext>
            </a:extLst>
          </p:cNvPr>
          <p:cNvSpPr txBox="1"/>
          <p:nvPr/>
        </p:nvSpPr>
        <p:spPr>
          <a:xfrm>
            <a:off x="797387" y="9890708"/>
            <a:ext cx="57022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000" b="1">
                <a:solidFill>
                  <a:srgbClr val="009999"/>
                </a:solidFill>
              </a:defRPr>
            </a:lvl1pPr>
          </a:lstStyle>
          <a:p>
            <a:pPr algn="just"/>
            <a:r>
              <a:rPr lang="ro-RO" dirty="0"/>
              <a:t>Include activitatea fizică în programul tău obișnuit: î</a:t>
            </a:r>
            <a:r>
              <a:rPr lang="ro-RO" sz="2000" b="1" dirty="0">
                <a:solidFill>
                  <a:srgbClr val="009999"/>
                </a:solidFill>
              </a:rPr>
              <a:t>ncepe ziua cu 10 minute de</a:t>
            </a:r>
            <a:r>
              <a:rPr lang="en-US" sz="2000" b="1" dirty="0">
                <a:solidFill>
                  <a:srgbClr val="009999"/>
                </a:solidFill>
              </a:rPr>
              <a:t> </a:t>
            </a:r>
            <a:r>
              <a:rPr lang="ro-RO" sz="2000" b="1" dirty="0">
                <a:solidFill>
                  <a:srgbClr val="009999"/>
                </a:solidFill>
              </a:rPr>
              <a:t>exerciții fizice! Mergi pe jos cel puțin 20 de minte în fiecare zi!</a:t>
            </a:r>
            <a:endParaRPr lang="en-US" sz="2000" b="1" dirty="0">
              <a:solidFill>
                <a:srgbClr val="009999"/>
              </a:solidFill>
            </a:endParaRPr>
          </a:p>
        </p:txBody>
      </p:sp>
      <p:sp>
        <p:nvSpPr>
          <p:cNvPr id="1045" name="TextBox 1044">
            <a:extLst>
              <a:ext uri="{FF2B5EF4-FFF2-40B4-BE49-F238E27FC236}">
                <a16:creationId xmlns:a16="http://schemas.microsoft.com/office/drawing/2014/main" id="{09730E4B-8E70-735B-380F-DDEEC4836D51}"/>
              </a:ext>
            </a:extLst>
          </p:cNvPr>
          <p:cNvSpPr txBox="1"/>
          <p:nvPr/>
        </p:nvSpPr>
        <p:spPr>
          <a:xfrm>
            <a:off x="761750" y="10887863"/>
            <a:ext cx="85570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defRPr sz="2000" b="1">
                <a:solidFill>
                  <a:srgbClr val="009999"/>
                </a:solidFill>
              </a:defRPr>
            </a:lvl1pPr>
            <a:lvl2pPr lvl="1">
              <a:defRPr sz="2000" b="1">
                <a:solidFill>
                  <a:srgbClr val="009999"/>
                </a:solidFill>
              </a:defRPr>
            </a:lvl2pPr>
          </a:lstStyle>
          <a:p>
            <a:r>
              <a:rPr lang="en-US" dirty="0" err="1"/>
              <a:t>Alege</a:t>
            </a:r>
            <a:r>
              <a:rPr lang="en-US" dirty="0"/>
              <a:t> s</a:t>
            </a:r>
            <a:r>
              <a:rPr lang="ro-RO" dirty="0"/>
              <a:t>ă mănânci mai ales legume și fructe proaspete!</a:t>
            </a:r>
          </a:p>
          <a:p>
            <a:r>
              <a:rPr lang="ro-RO" dirty="0"/>
              <a:t> 400-800g în fiecare zi! </a:t>
            </a:r>
            <a:endParaRPr lang="en-US" dirty="0"/>
          </a:p>
        </p:txBody>
      </p:sp>
      <p:sp>
        <p:nvSpPr>
          <p:cNvPr id="1047" name="TextBox 1046">
            <a:extLst>
              <a:ext uri="{FF2B5EF4-FFF2-40B4-BE49-F238E27FC236}">
                <a16:creationId xmlns:a16="http://schemas.microsoft.com/office/drawing/2014/main" id="{52A789CC-EFD7-8FAD-E084-9D3DD8FFD0DD}"/>
              </a:ext>
            </a:extLst>
          </p:cNvPr>
          <p:cNvSpPr txBox="1"/>
          <p:nvPr/>
        </p:nvSpPr>
        <p:spPr>
          <a:xfrm>
            <a:off x="4380789" y="11371500"/>
            <a:ext cx="33938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defRPr sz="2000" b="1">
                <a:solidFill>
                  <a:srgbClr val="009999"/>
                </a:solidFill>
              </a:defRPr>
            </a:lvl1pPr>
            <a:lvl2pPr lvl="1">
              <a:defRPr sz="2000" b="1">
                <a:solidFill>
                  <a:srgbClr val="009999"/>
                </a:solidFill>
              </a:defRPr>
            </a:lvl2pPr>
          </a:lstStyle>
          <a:p>
            <a:r>
              <a:rPr lang="ro-RO" dirty="0"/>
              <a:t>Renunță la fumat și alcool! </a:t>
            </a:r>
            <a:endParaRPr lang="en-US" dirty="0"/>
          </a:p>
        </p:txBody>
      </p:sp>
      <p:sp>
        <p:nvSpPr>
          <p:cNvPr id="1049" name="TextBox 1048">
            <a:extLst>
              <a:ext uri="{FF2B5EF4-FFF2-40B4-BE49-F238E27FC236}">
                <a16:creationId xmlns:a16="http://schemas.microsoft.com/office/drawing/2014/main" id="{5FE280DA-20EF-6316-3A84-10FB485B37E2}"/>
              </a:ext>
            </a:extLst>
          </p:cNvPr>
          <p:cNvSpPr txBox="1"/>
          <p:nvPr/>
        </p:nvSpPr>
        <p:spPr>
          <a:xfrm>
            <a:off x="744153" y="11785937"/>
            <a:ext cx="85570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defRPr sz="2000" b="1">
                <a:solidFill>
                  <a:srgbClr val="009999"/>
                </a:solidFill>
              </a:defRPr>
            </a:lvl1pPr>
            <a:lvl2pPr lvl="1">
              <a:defRPr sz="2000" b="1">
                <a:solidFill>
                  <a:srgbClr val="009999"/>
                </a:solidFill>
              </a:defRPr>
            </a:lvl2pPr>
          </a:lstStyle>
          <a:p>
            <a:r>
              <a:rPr lang="ro-RO" dirty="0"/>
              <a:t>Urmează sfatul medicului, dacă ai hipertensiune arterială, dislipidemie sau diabet!</a:t>
            </a:r>
            <a:endParaRPr lang="en-US" dirty="0"/>
          </a:p>
          <a:p>
            <a:endParaRPr lang="en-US" dirty="0"/>
          </a:p>
        </p:txBody>
      </p:sp>
      <p:sp>
        <p:nvSpPr>
          <p:cNvPr id="1050" name="Oval 1049">
            <a:extLst>
              <a:ext uri="{FF2B5EF4-FFF2-40B4-BE49-F238E27FC236}">
                <a16:creationId xmlns:a16="http://schemas.microsoft.com/office/drawing/2014/main" id="{33329CF9-1654-6E20-E090-355566E0EF4B}"/>
              </a:ext>
            </a:extLst>
          </p:cNvPr>
          <p:cNvSpPr/>
          <p:nvPr/>
        </p:nvSpPr>
        <p:spPr>
          <a:xfrm>
            <a:off x="141643" y="11026874"/>
            <a:ext cx="567874" cy="494883"/>
          </a:xfrm>
          <a:prstGeom prst="ellipse">
            <a:avLst/>
          </a:prstGeom>
          <a:solidFill>
            <a:srgbClr val="009999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2000" b="1" dirty="0"/>
              <a:t>2</a:t>
            </a:r>
            <a:endParaRPr lang="en-US" sz="2000" b="1" dirty="0"/>
          </a:p>
        </p:txBody>
      </p:sp>
      <p:sp>
        <p:nvSpPr>
          <p:cNvPr id="1051" name="Oval 1050">
            <a:extLst>
              <a:ext uri="{FF2B5EF4-FFF2-40B4-BE49-F238E27FC236}">
                <a16:creationId xmlns:a16="http://schemas.microsoft.com/office/drawing/2014/main" id="{1E762064-5ACF-8F69-7449-3CC31971E568}"/>
              </a:ext>
            </a:extLst>
          </p:cNvPr>
          <p:cNvSpPr/>
          <p:nvPr/>
        </p:nvSpPr>
        <p:spPr>
          <a:xfrm>
            <a:off x="128561" y="9967471"/>
            <a:ext cx="567874" cy="494883"/>
          </a:xfrm>
          <a:prstGeom prst="ellipse">
            <a:avLst/>
          </a:prstGeom>
          <a:solidFill>
            <a:srgbClr val="009999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2000" b="1" dirty="0"/>
              <a:t>1</a:t>
            </a:r>
            <a:endParaRPr lang="en-US" sz="2000" b="1" dirty="0"/>
          </a:p>
        </p:txBody>
      </p:sp>
      <p:sp>
        <p:nvSpPr>
          <p:cNvPr id="1054" name="Oval 1053">
            <a:extLst>
              <a:ext uri="{FF2B5EF4-FFF2-40B4-BE49-F238E27FC236}">
                <a16:creationId xmlns:a16="http://schemas.microsoft.com/office/drawing/2014/main" id="{2B11F32F-A637-19B9-487F-D181EC7C5144}"/>
              </a:ext>
            </a:extLst>
          </p:cNvPr>
          <p:cNvSpPr/>
          <p:nvPr/>
        </p:nvSpPr>
        <p:spPr>
          <a:xfrm>
            <a:off x="3758592" y="11333992"/>
            <a:ext cx="567874" cy="494883"/>
          </a:xfrm>
          <a:prstGeom prst="ellipse">
            <a:avLst/>
          </a:prstGeom>
          <a:solidFill>
            <a:srgbClr val="009999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2000" b="1" dirty="0"/>
              <a:t>3</a:t>
            </a:r>
            <a:endParaRPr lang="en-US" sz="2000" b="1" dirty="0"/>
          </a:p>
        </p:txBody>
      </p:sp>
      <p:sp>
        <p:nvSpPr>
          <p:cNvPr id="1055" name="Oval 1054">
            <a:extLst>
              <a:ext uri="{FF2B5EF4-FFF2-40B4-BE49-F238E27FC236}">
                <a16:creationId xmlns:a16="http://schemas.microsoft.com/office/drawing/2014/main" id="{007AEB4F-D2D5-3BB3-5C2C-3FC79B0DED3C}"/>
              </a:ext>
            </a:extLst>
          </p:cNvPr>
          <p:cNvSpPr/>
          <p:nvPr/>
        </p:nvSpPr>
        <p:spPr>
          <a:xfrm>
            <a:off x="193876" y="11740352"/>
            <a:ext cx="567874" cy="494883"/>
          </a:xfrm>
          <a:prstGeom prst="ellipse">
            <a:avLst/>
          </a:prstGeom>
          <a:solidFill>
            <a:srgbClr val="009999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2000" b="1" dirty="0"/>
              <a:t>4</a:t>
            </a:r>
            <a:endParaRPr lang="en-US" sz="2000" b="1" dirty="0"/>
          </a:p>
        </p:txBody>
      </p:sp>
      <p:pic>
        <p:nvPicPr>
          <p:cNvPr id="1056" name="Imagine 3">
            <a:extLst>
              <a:ext uri="{FF2B5EF4-FFF2-40B4-BE49-F238E27FC236}">
                <a16:creationId xmlns:a16="http://schemas.microsoft.com/office/drawing/2014/main" id="{E610A22B-FBE3-2C03-B780-2DDB292C8AF8}"/>
              </a:ext>
            </a:extLst>
          </p:cNvPr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8649" y="6989298"/>
            <a:ext cx="530895" cy="1005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69545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1094</TotalTime>
  <Words>292</Words>
  <Application>Microsoft Office PowerPoint</Application>
  <PresentationFormat>A3 Paper (297x420 mm)</PresentationFormat>
  <Paragraphs>50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 Sorina Irimie</dc:creator>
  <cp:lastModifiedBy>Eugenia Bratu</cp:lastModifiedBy>
  <cp:revision>40</cp:revision>
  <cp:lastPrinted>2023-09-29T08:03:31Z</cp:lastPrinted>
  <dcterms:created xsi:type="dcterms:W3CDTF">2023-09-29T06:47:10Z</dcterms:created>
  <dcterms:modified xsi:type="dcterms:W3CDTF">2024-09-25T09:37:14Z</dcterms:modified>
</cp:coreProperties>
</file>